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8" r:id="rId2"/>
    <p:sldId id="270" r:id="rId3"/>
    <p:sldId id="271" r:id="rId4"/>
    <p:sldId id="272" r:id="rId5"/>
    <p:sldId id="273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60939" autoAdjust="0"/>
  </p:normalViewPr>
  <p:slideViewPr>
    <p:cSldViewPr snapToGrid="0" snapToObjects="1">
      <p:cViewPr varScale="1">
        <p:scale>
          <a:sx n="78" d="100"/>
          <a:sy n="78" d="100"/>
        </p:scale>
        <p:origin x="18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8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7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62422"/>
            <a:ext cx="1853022" cy="467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0295C94-4943-4B4D-AA30-2D186550DE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B10E92F-9D45-4B65-8829-15F7E72531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FCBC-74E4-FF04-687C-9FF64C4A97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4" y="1253330"/>
            <a:ext cx="11283779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66CB-A184-E2C1-46FB-D30A4236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5F3A-56BC-5DC6-0CB4-8524E9A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86CD-4E2F-7998-9D71-BEA3CB3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8539C-6D96-65DB-3617-869C4851A8E8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21085D-5B5B-B1E9-0AE8-527D959F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844" y="243589"/>
            <a:ext cx="11009956" cy="42722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28615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ACC692D-26C6-482F-96EB-2B1CB3232D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4EF860A-2715-4B07-A191-38E59E9432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7395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2ACD97-C32F-446D-8925-DC373A3D09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816444"/>
            <a:ext cx="11465492" cy="2372498"/>
          </a:xfrm>
        </p:spPr>
        <p:txBody>
          <a:bodyPr>
            <a:normAutofit/>
          </a:bodyPr>
          <a:lstStyle/>
          <a:p>
            <a:r>
              <a:rPr lang="en-US" sz="2900" dirty="0"/>
              <a:t>Multilevel analysis of individual heterogeneity and discriminatory accuracy (MAIHDA) – using multilevel models to study intersectionality.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Video 1 - Introduction to intersectionality.</a:t>
            </a:r>
            <a:endParaRPr lang="en-GB" sz="2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4695568"/>
            <a:ext cx="11465492" cy="1835611"/>
          </a:xfrm>
        </p:spPr>
        <p:txBody>
          <a:bodyPr/>
          <a:lstStyle/>
          <a:p>
            <a:r>
              <a:rPr lang="en-GB" dirty="0"/>
              <a:t>Andrew Bell (University of Sheffield)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Full resource: https://www.ncrm.ac.uk/resources/online/all/?id=20849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35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845" y="1253330"/>
            <a:ext cx="5318402" cy="485942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GB" dirty="0">
                <a:latin typeface="+mn-lt"/>
              </a:rPr>
              <a:t>Two essential ingredients</a:t>
            </a:r>
          </a:p>
          <a:p>
            <a:pPr marL="1143000" lvl="1" indent="-457200">
              <a:buFont typeface="Arial"/>
              <a:buChar char="•"/>
            </a:pPr>
            <a:r>
              <a:rPr lang="en-GB" dirty="0"/>
              <a:t>Heterogeneity</a:t>
            </a:r>
          </a:p>
          <a:p>
            <a:pPr marL="1600200" lvl="2" indent="-457200">
              <a:buFont typeface="Arial"/>
              <a:buChar char="•"/>
            </a:pPr>
            <a:r>
              <a:rPr lang="en-GB" dirty="0"/>
              <a:t>Our identity is more than just the sum of our various characteristics</a:t>
            </a:r>
          </a:p>
          <a:p>
            <a:pPr marL="1600200" lvl="2" indent="-457200">
              <a:buFont typeface="Arial"/>
              <a:buChar char="•"/>
            </a:pPr>
            <a:endParaRPr lang="en-GB" dirty="0">
              <a:latin typeface="TUOS Blake" panose="020B0503040000020004" pitchFamily="34" charset="0"/>
            </a:endParaRPr>
          </a:p>
          <a:p>
            <a:endParaRPr lang="en-GB" dirty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+mn-lt"/>
              </a:rPr>
              <a:t>What is intersectionality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6FD9197-FAD6-5B23-6DCD-8375EE80B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22" y="1331065"/>
            <a:ext cx="5235875" cy="44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6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845" y="1253330"/>
            <a:ext cx="5151348" cy="485942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GB" dirty="0">
                <a:latin typeface="+mn-lt"/>
              </a:rPr>
              <a:t>Two essential ingredients</a:t>
            </a:r>
          </a:p>
          <a:p>
            <a:pPr marL="1143000" lvl="1" indent="-457200">
              <a:buFont typeface="Arial"/>
              <a:buChar char="•"/>
            </a:pPr>
            <a:r>
              <a:rPr lang="en-GB" dirty="0"/>
              <a:t>Heterogeneity</a:t>
            </a:r>
          </a:p>
          <a:p>
            <a:pPr marL="1143000" lvl="1" indent="-457200">
              <a:buFont typeface="Arial"/>
              <a:buChar char="•"/>
            </a:pPr>
            <a:r>
              <a:rPr lang="en-GB" dirty="0"/>
              <a:t>Social Power</a:t>
            </a:r>
          </a:p>
          <a:p>
            <a:pPr marL="1600200" lvl="2" indent="-457200">
              <a:buFont typeface="Arial"/>
              <a:buChar char="•"/>
            </a:pPr>
            <a:r>
              <a:rPr lang="en-GB" dirty="0"/>
              <a:t>Social processes and hierarchies produce disadvantage in complex ways, meaning multiple disadvantages interact</a:t>
            </a:r>
          </a:p>
          <a:p>
            <a:endParaRPr lang="en-GB" dirty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+mn-lt"/>
              </a:rPr>
              <a:t>What is intersectionality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6FD9197-FAD6-5B23-6DCD-8375EE80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22" y="1331065"/>
            <a:ext cx="5235875" cy="447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A16068-8631-5436-2CC4-4EB3138A0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56" y="1753096"/>
            <a:ext cx="5006620" cy="44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GB" dirty="0">
                <a:latin typeface="+mn-lt"/>
              </a:rPr>
              <a:t>Understanding the ways that different dimensions of inequality compound themselves (</a:t>
            </a:r>
            <a:r>
              <a:rPr lang="en-GB" dirty="0" err="1">
                <a:latin typeface="+mn-lt"/>
              </a:rPr>
              <a:t>Kimberlé</a:t>
            </a:r>
            <a:r>
              <a:rPr lang="en-GB" dirty="0">
                <a:latin typeface="+mn-lt"/>
              </a:rPr>
              <a:t> Crenshaw)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>
                <a:latin typeface="+mn-lt"/>
              </a:rPr>
              <a:t>Eg</a:t>
            </a:r>
            <a:r>
              <a:rPr lang="en-GB" dirty="0">
                <a:latin typeface="+mn-lt"/>
              </a:rPr>
              <a:t> Race and Sex</a:t>
            </a:r>
          </a:p>
          <a:p>
            <a:endParaRPr lang="en-GB" dirty="0">
              <a:solidFill>
                <a:schemeClr val="bg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+mn-lt"/>
              </a:rPr>
              <a:t>What is intersectionality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084DF-2FF9-D1CE-49BF-41EC294E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45" y="2634289"/>
            <a:ext cx="8138825" cy="36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GB" dirty="0">
                <a:latin typeface="+mn-lt"/>
              </a:rPr>
              <a:t>Intersectionality often thought of as a concept for qualitative research – but it originated in the quantitative realm (see previous slide)</a:t>
            </a: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+mn-lt"/>
              </a:rPr>
              <a:t>How might we use quantitative methods to uncover intersectional differences?</a:t>
            </a:r>
          </a:p>
          <a:p>
            <a:endParaRPr lang="en-GB" dirty="0">
              <a:solidFill>
                <a:schemeClr val="bg1"/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+mn-lt"/>
              </a:rPr>
              <a:t>What is intersectionality</a:t>
            </a:r>
          </a:p>
        </p:txBody>
      </p:sp>
    </p:spTree>
    <p:extLst>
      <p:ext uri="{BB962C8B-B14F-4D97-AF65-F5344CB8AC3E}">
        <p14:creationId xmlns:p14="http://schemas.microsoft.com/office/powerpoint/2010/main" val="274822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35979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14466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169</Words>
  <Application>Microsoft Office PowerPoint</Application>
  <PresentationFormat>Widescreen</PresentationFormat>
  <Paragraphs>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TUOS Blake</vt:lpstr>
      <vt:lpstr>Office Theme</vt:lpstr>
      <vt:lpstr>Multilevel analysis of individual heterogeneity and discriminatory accuracy (MAIHDA) – using multilevel models to study intersectionality.  Video 1 - Introduction to intersectionality.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Gil Dekel</cp:lastModifiedBy>
  <cp:revision>32</cp:revision>
  <dcterms:created xsi:type="dcterms:W3CDTF">2020-05-12T14:44:09Z</dcterms:created>
  <dcterms:modified xsi:type="dcterms:W3CDTF">2025-01-29T10:28:54Z</dcterms:modified>
</cp:coreProperties>
</file>